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O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6"/>
    <p:restoredTop sz="94719"/>
  </p:normalViewPr>
  <p:slideViewPr>
    <p:cSldViewPr snapToGrid="0">
      <p:cViewPr varScale="1">
        <p:scale>
          <a:sx n="120" d="100"/>
          <a:sy n="120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8CBA-DE62-8D53-CFEB-41C9FDCFA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90F6F-8676-A73E-FCFD-848CDCD6B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6CEFE-7915-642D-5110-67FC409D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B94CE-D4E7-B230-C77F-E2694A21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5A12-2F4D-9D01-D093-8645B067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107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26FD-60BE-5E9E-ADCD-52975DA0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36FFA-855C-8CB8-9050-82BE9BE59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96C1C-5DBF-9C34-BEFE-77BFFA2B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D7004-ECDD-048A-3E1E-488B7946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C8645-974A-F95E-1D68-08F9886A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44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70B6D-4BC8-49B4-34AE-8BA4F024B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3EA6B-F164-75E8-E7E1-1CCAE08F0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5C3C6-C86F-C2E0-4EFE-84489671A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AD5EC-4C55-1CB1-46E1-86108B38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B597E-DCBE-0500-8860-17BD2100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710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D00B-3E1C-0BBD-2C9F-21CCBBBE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D6152-A7E9-D562-F0AD-6AB97D832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6D725-6DFE-56E8-7FD1-3A0E7037A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8FF33-FD0B-4E55-3B30-0A71F296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AF6E-2E94-F616-612A-A7742BE7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10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ACCD-E407-3E83-E19F-640D27A9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2423-3391-9D20-1116-4988BE9B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EE417-3821-94BB-6D02-855CF4746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39E12-3DFE-780A-84CE-BB434F8C5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E8DAC-BC3A-1692-B64E-3AAB80BD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01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3BA8-0397-1499-AD6E-576F32C7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96D43-5926-A549-823D-C616AFC57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0B077-CDCD-3CED-25FB-DDA96A18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6DC9B-ED41-302F-E1F9-E007A9B6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6B43D-6C55-8C19-3562-0BDE685B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71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436B-AF5A-66F6-526C-F11CB8A8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F51A-25DA-4586-0976-AB0409DC2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34FE6-6C13-14F7-AF41-A7DD40B63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0A299-DDF8-BA6A-E8DA-CAA48CE3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6C12F-B105-DD96-93A0-61662EC1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F2A9A-F006-F7F1-5120-753E0EAD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00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2886-987B-2B98-CFBE-A9767A29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2DE5F-E4D3-B58B-C881-79E3C56B8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EB2C2-1778-EA5A-3C12-FCEB0AE8C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B0BA9-0606-BF7C-8458-A58282E60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91F12-D8B5-ABE2-25A7-5654374CF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950CE-9C28-7879-AF59-C332B614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E36C1-7BB2-7013-8716-4E0B082D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35F9A-734B-3298-D98C-0BC22CE3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8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8C1B-26D9-A9F8-14CD-2638D6A6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C7EA2B-6FA9-0D9F-A598-700BA018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CE7E4-5038-163C-D538-CAB02865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6A935-D0D3-2553-1F71-C594E892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3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9027B8-C8D7-5D92-8BE8-7F3320F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B615D-0A57-4285-9B2B-8520365D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265AD-7129-6060-777A-FF8FE26A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704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74CD-DC11-C79C-2075-8DB8F89B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808BB-81AB-2AC0-54AA-7CFC2251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61601-CB88-C5F2-BBAD-24DAC959B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A49D2-FF1E-5486-FCE1-C5190D13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72A93-45A8-BC0F-830C-B7E16B5D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E3ED3-BEF4-82DD-7C9C-E4C8B786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92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60E5-C2F5-079A-F1BE-3C21883C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10E6DA-CAF1-7699-1513-607633E4F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25DDE-9B0E-A4F0-1FEE-418958424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EF833-DC10-120F-0308-3E34B297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048C4-8FF4-9BA5-CADF-82B3DF6F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9AEA2-675E-63DE-DDD6-75EE2DD4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93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5C2379-2AEE-0B3F-D902-E74BD0570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87443-F41A-5B97-95D7-29B1074E0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7D847-3DFA-472B-F70E-CF7E2CCA1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219F8-DF60-1F40-A690-19BF608590AF}" type="datetimeFigureOut">
              <a:rPr lang="en-GB" smtClean="0"/>
              <a:t>11/11/2023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1385-9C43-FFF2-5512-BD68B3BDB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1D03F-50E3-FED7-7440-68EF6BE75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F70F3-D877-6044-A73F-385140ECAE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8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O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with a shield on the screen&#10;&#10;Description automatically generated">
            <a:extLst>
              <a:ext uri="{FF2B5EF4-FFF2-40B4-BE49-F238E27FC236}">
                <a16:creationId xmlns:a16="http://schemas.microsoft.com/office/drawing/2014/main" id="{C03AEDF5-54C2-234F-B76E-3EF29BB00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4" r="9089" b="2562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BA0FA-381F-D935-353A-4D2CC2BBB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400">
                <a:solidFill>
                  <a:schemeClr val="bg1"/>
                </a:solidFill>
              </a:rPr>
              <a:t>Les virus, les chevaux de Troie et spyware : comment s’en protéger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69627-DB79-10A8-6B40-5636D26FA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 dirty="0" err="1">
                <a:solidFill>
                  <a:schemeClr val="bg1"/>
                </a:solidFill>
              </a:rPr>
              <a:t>Étudiants:Hamed</a:t>
            </a:r>
            <a:r>
              <a:rPr lang="en-GB" sz="2000" dirty="0">
                <a:solidFill>
                  <a:schemeClr val="bg1"/>
                </a:solidFill>
              </a:rPr>
              <a:t> AL-</a:t>
            </a:r>
            <a:r>
              <a:rPr lang="en-GB" sz="2000" dirty="0" err="1">
                <a:solidFill>
                  <a:schemeClr val="bg1"/>
                </a:solidFill>
              </a:rPr>
              <a:t>ABRI,Aldéric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ROESZ,Erwann</a:t>
            </a:r>
            <a:r>
              <a:rPr lang="en-GB" sz="2000" dirty="0">
                <a:solidFill>
                  <a:schemeClr val="bg1"/>
                </a:solidFill>
              </a:rPr>
              <a:t> FISCHER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58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a shield and virus&#10;&#10;Description automatically generated">
            <a:extLst>
              <a:ext uri="{FF2B5EF4-FFF2-40B4-BE49-F238E27FC236}">
                <a16:creationId xmlns:a16="http://schemas.microsoft.com/office/drawing/2014/main" id="{CDE5CF05-1CE8-17FA-4D0B-4EC90CB19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" r="36065" b="176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FDA23-E850-1590-E376-C331A7A2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B4A01-C4B6-D044-79B8-F1F1EC3FD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err="1">
                <a:solidFill>
                  <a:schemeClr val="bg1"/>
                </a:solidFill>
                <a:effectLst/>
                <a:latin typeface="LiberationSans"/>
              </a:rPr>
              <a:t>Bibliographie</a:t>
            </a:r>
            <a:r>
              <a:rPr lang="en-US" sz="1800" dirty="0">
                <a:solidFill>
                  <a:schemeClr val="bg1"/>
                </a:solidFill>
                <a:latin typeface="LiberationSans"/>
              </a:rPr>
              <a:t>: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LiberationSans"/>
              </a:rPr>
              <a:t>Forum Moodl</a:t>
            </a:r>
            <a:r>
              <a:rPr lang="en-US" sz="1800" dirty="0">
                <a:solidFill>
                  <a:schemeClr val="bg1"/>
                </a:solidFill>
                <a:latin typeface="LiberationSans"/>
              </a:rPr>
              <a:t>e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LiberationSans"/>
              </a:rPr>
              <a:t> </a:t>
            </a:r>
          </a:p>
          <a:p>
            <a:endParaRPr lang="en-US" sz="1200" dirty="0">
              <a:solidFill>
                <a:schemeClr val="bg1"/>
              </a:solidFill>
              <a:effectLst/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156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85879-89A3-ACCA-BB25-567B4E25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8" b="1044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97ECC-9F2A-A2EF-4E6F-BC7D9586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3659-E171-FCA4-785F-85875920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i="0" u="none" strike="noStrike">
                <a:solidFill>
                  <a:schemeClr val="bg1"/>
                </a:solidFill>
                <a:effectLst/>
              </a:rPr>
              <a:t>Définition des termes : virus, spyware et chevaux de Troie</a:t>
            </a:r>
          </a:p>
          <a:p>
            <a:r>
              <a:rPr lang="en-US" sz="1400" i="0" u="none" strike="noStrike">
                <a:solidFill>
                  <a:schemeClr val="bg1"/>
                </a:solidFill>
                <a:effectLst/>
              </a:rPr>
              <a:t>Explication sur le fonctionnement d'un virus</a:t>
            </a:r>
          </a:p>
          <a:p>
            <a:r>
              <a:rPr lang="en-US" sz="1400" i="0" u="none" strike="noStrike">
                <a:solidFill>
                  <a:schemeClr val="bg1"/>
                </a:solidFill>
                <a:effectLst/>
              </a:rPr>
              <a:t>Les types de virus les plus communs</a:t>
            </a:r>
          </a:p>
          <a:p>
            <a:r>
              <a:rPr lang="en-US" sz="1400" i="0" u="none" strike="noStrike">
                <a:solidFill>
                  <a:schemeClr val="bg1"/>
                </a:solidFill>
                <a:effectLst/>
              </a:rPr>
              <a:t>Développement sur le fonctionnement d'un cheval de Troie</a:t>
            </a:r>
          </a:p>
          <a:p>
            <a:r>
              <a:rPr lang="en-US" sz="1400" i="0" u="none" strike="noStrike">
                <a:solidFill>
                  <a:schemeClr val="bg1"/>
                </a:solidFill>
                <a:effectLst/>
              </a:rPr>
              <a:t>Recherches plus approfondies sur les spywares</a:t>
            </a:r>
          </a:p>
          <a:p>
            <a:r>
              <a:rPr lang="en-US" sz="1400" i="0" u="none" strike="noStrike">
                <a:solidFill>
                  <a:schemeClr val="bg1"/>
                </a:solidFill>
                <a:effectLst/>
              </a:rPr>
              <a:t>Précision sur le vol de données des spywares</a:t>
            </a:r>
          </a:p>
          <a:p>
            <a:r>
              <a:rPr lang="en-US" sz="1400" i="0" u="none" strike="noStrike">
                <a:solidFill>
                  <a:schemeClr val="bg1"/>
                </a:solidFill>
                <a:effectLst/>
              </a:rPr>
              <a:t>Les moyens de protection</a:t>
            </a:r>
          </a:p>
          <a:p>
            <a:endParaRPr lang="fr-F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03828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4D4C4-EF4B-4A7B-E50D-06446333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>
            <a:normAutofit/>
          </a:bodyPr>
          <a:lstStyle/>
          <a:p>
            <a:r>
              <a:rPr lang="en-US" sz="2800" b="0" i="0" u="none" strike="noStrike">
                <a:solidFill>
                  <a:schemeClr val="bg1"/>
                </a:solidFill>
                <a:effectLst/>
                <a:latin typeface="-webkit-standard"/>
              </a:rPr>
              <a:t>Définition des termes : virus, spyware et chevaux de Troie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FE661-4C05-9993-62FF-DE1E1F217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/>
          <a:p>
            <a:r>
              <a:rPr lang="en-US" sz="1800" b="1" i="1" u="sng" strike="noStrike" dirty="0">
                <a:solidFill>
                  <a:schemeClr val="bg1"/>
                </a:solidFill>
                <a:effectLst/>
              </a:rPr>
              <a:t>Virus</a:t>
            </a:r>
          </a:p>
          <a:p>
            <a:pPr marL="0" indent="0"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      Un virus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est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un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programme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informatique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malveillant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r>
              <a:rPr lang="en-US" sz="1800" b="1" i="1" u="sng" strike="noStrike" dirty="0">
                <a:solidFill>
                  <a:schemeClr val="bg1"/>
                </a:solidFill>
                <a:effectLst/>
              </a:rPr>
              <a:t>Spyware</a:t>
            </a:r>
          </a:p>
          <a:p>
            <a:pPr marL="0" indent="0"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       Le spyware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est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un type de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logiciel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malveillant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. </a:t>
            </a:r>
          </a:p>
          <a:p>
            <a:r>
              <a:rPr lang="en-US" sz="1800" b="1" i="1" u="sng" strike="noStrike" dirty="0" err="1">
                <a:solidFill>
                  <a:schemeClr val="bg1"/>
                </a:solidFill>
                <a:effectLst/>
              </a:rPr>
              <a:t>Chevaux</a:t>
            </a:r>
            <a:r>
              <a:rPr lang="en-US" sz="1800" b="1" i="1" u="sng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800" b="1" i="1" u="sng" strike="noStrike" dirty="0" err="1">
                <a:solidFill>
                  <a:schemeClr val="bg1"/>
                </a:solidFill>
                <a:effectLst/>
              </a:rPr>
              <a:t>Troie</a:t>
            </a:r>
            <a:endParaRPr lang="en-US" sz="1800" b="1" i="1" u="sng" strike="noStrike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       Un cheval de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Troie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est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un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programme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informatique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malveillant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.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463AC4-F96D-4507-9EE0-A831B7910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A skull on top of a computer&#10;&#10;Description automatically generated">
            <a:extLst>
              <a:ext uri="{FF2B5EF4-FFF2-40B4-BE49-F238E27FC236}">
                <a16:creationId xmlns:a16="http://schemas.microsoft.com/office/drawing/2014/main" id="{A90C977C-63C9-6D67-B429-5383C96C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" b="-5"/>
          <a:stretch/>
        </p:blipFill>
        <p:spPr>
          <a:xfrm>
            <a:off x="6423487" y="929609"/>
            <a:ext cx="2518114" cy="2518114"/>
          </a:xfrm>
          <a:custGeom>
            <a:avLst/>
            <a:gdLst/>
            <a:ahLst/>
            <a:cxnLst/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</p:pic>
      <p:pic>
        <p:nvPicPr>
          <p:cNvPr id="9" name="Picture 8" descr="A horse statue sitting at a computer&#10;&#10;Description automatically generated">
            <a:extLst>
              <a:ext uri="{FF2B5EF4-FFF2-40B4-BE49-F238E27FC236}">
                <a16:creationId xmlns:a16="http://schemas.microsoft.com/office/drawing/2014/main" id="{0F72441B-92D9-B0C9-8698-61076E941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9090426" y="86636"/>
            <a:ext cx="2952748" cy="2952748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1176" y="4803984"/>
            <a:ext cx="2140824" cy="205401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C3ABE8C-1C72-4141-BADF-DD6811764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1176" y="4803984"/>
            <a:ext cx="2140824" cy="205401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9346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 descr="A computer desk with multiple monitors and a magnifying glass&#10;&#10;Description automatically generated">
            <a:extLst>
              <a:ext uri="{FF2B5EF4-FFF2-40B4-BE49-F238E27FC236}">
                <a16:creationId xmlns:a16="http://schemas.microsoft.com/office/drawing/2014/main" id="{830F927F-299C-AF7D-150F-18B9BA351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682545" y="3175909"/>
            <a:ext cx="3454390" cy="3454390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751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27531-6544-FF3D-A19B-2C926B46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Explication sur le fonctionnement d’un virus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48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9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41553-A2F1-C917-8A56-BB39CBCD2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6520" y="1747592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b="1">
                <a:solidFill>
                  <a:schemeClr val="bg1"/>
                </a:solidFill>
                <a:effectLst/>
              </a:rPr>
              <a:t>Phase inactive </a:t>
            </a:r>
            <a:r>
              <a:rPr lang="en-US" sz="2600">
                <a:solidFill>
                  <a:schemeClr val="bg1"/>
                </a:solidFill>
                <a:effectLst/>
              </a:rPr>
              <a:t>: le virus attend d’être activé </a:t>
            </a:r>
            <a:r>
              <a:rPr lang="en-US" sz="2600" b="1">
                <a:solidFill>
                  <a:schemeClr val="bg1"/>
                </a:solidFill>
                <a:effectLst/>
              </a:rPr>
              <a:t>Phase de propagation </a:t>
            </a:r>
            <a:r>
              <a:rPr lang="en-US" sz="2600">
                <a:solidFill>
                  <a:schemeClr val="bg1"/>
                </a:solidFill>
                <a:effectLst/>
              </a:rPr>
              <a:t>: le virus se duplique et </a:t>
            </a:r>
          </a:p>
          <a:p>
            <a:r>
              <a:rPr lang="en-US" sz="2600">
                <a:solidFill>
                  <a:schemeClr val="bg1"/>
                </a:solidFill>
                <a:effectLst/>
              </a:rPr>
              <a:t>peut muté (variant indétectable) </a:t>
            </a:r>
          </a:p>
          <a:p>
            <a:r>
              <a:rPr lang="en-US" sz="2600" b="1">
                <a:solidFill>
                  <a:schemeClr val="bg1"/>
                </a:solidFill>
                <a:effectLst/>
              </a:rPr>
              <a:t>Phase de déclenchement </a:t>
            </a:r>
            <a:r>
              <a:rPr lang="en-US" sz="2600">
                <a:solidFill>
                  <a:schemeClr val="bg1"/>
                </a:solidFill>
                <a:effectLst/>
              </a:rPr>
              <a:t>: le virus s’active après une action de l’utilisateur, une date, .... </a:t>
            </a:r>
          </a:p>
          <a:p>
            <a:r>
              <a:rPr lang="en-US" sz="2600" b="1">
                <a:solidFill>
                  <a:schemeClr val="bg1"/>
                </a:solidFill>
                <a:effectLst/>
              </a:rPr>
              <a:t>Phase d’exécution </a:t>
            </a:r>
            <a:r>
              <a:rPr lang="en-US" sz="2600">
                <a:solidFill>
                  <a:schemeClr val="bg1"/>
                </a:solidFill>
                <a:effectLst/>
              </a:rPr>
              <a:t>: le virus nuit à votre système (chiffrement, destruction, ...) </a:t>
            </a:r>
          </a:p>
          <a:p>
            <a:endParaRPr lang="en-US" sz="260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52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3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5" name="Picture 4" descr="Computer monitors and a computer&#10;&#10;Description automatically generated with medium confidence">
            <a:extLst>
              <a:ext uri="{FF2B5EF4-FFF2-40B4-BE49-F238E27FC236}">
                <a16:creationId xmlns:a16="http://schemas.microsoft.com/office/drawing/2014/main" id="{D3B42C80-2219-4C5C-AE32-9B46FCA2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" r="4" b="9319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60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1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671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875E4C-CFFE-4552-ABC7-175C3CB7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878D9-1C6B-C828-8CAD-9349760AD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3" y="633046"/>
            <a:ext cx="4539543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Les types de virus les plus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communs</a:t>
            </a:r>
            <a:endParaRPr lang="en-US" sz="4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C1796-56F0-0F3C-0AD6-D8CC4439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5403" y="2125737"/>
            <a:ext cx="4539543" cy="4044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>
                <a:solidFill>
                  <a:schemeClr val="bg1"/>
                </a:solidFill>
                <a:effectLst/>
              </a:rPr>
              <a:t>Virus à action directe </a:t>
            </a:r>
            <a:r>
              <a:rPr lang="en-US" sz="2200">
                <a:solidFill>
                  <a:schemeClr val="bg1"/>
                </a:solidFill>
                <a:effectLst/>
              </a:rPr>
              <a:t>: infecte les fichiers exécutables, s’exécute au moment du lancement d’un programme </a:t>
            </a:r>
          </a:p>
          <a:p>
            <a:r>
              <a:rPr lang="en-US" sz="2200" b="1">
                <a:solidFill>
                  <a:schemeClr val="bg1"/>
                </a:solidFill>
                <a:effectLst/>
              </a:rPr>
              <a:t>Virus du secteur d’amorçage </a:t>
            </a:r>
            <a:r>
              <a:rPr lang="en-US" sz="2200">
                <a:solidFill>
                  <a:schemeClr val="bg1"/>
                </a:solidFill>
                <a:effectLst/>
              </a:rPr>
              <a:t>: S’exécute au lancement du système (clé USB-CD) </a:t>
            </a:r>
          </a:p>
          <a:p>
            <a:r>
              <a:rPr lang="en-US" sz="2200" b="1">
                <a:solidFill>
                  <a:schemeClr val="bg1"/>
                </a:solidFill>
                <a:effectLst/>
              </a:rPr>
              <a:t>Virus résident </a:t>
            </a:r>
            <a:r>
              <a:rPr lang="en-US" sz="2200">
                <a:solidFill>
                  <a:schemeClr val="bg1"/>
                </a:solidFill>
                <a:effectLst/>
              </a:rPr>
              <a:t>: virus qui s’installe dans la mémoire RAM </a:t>
            </a:r>
          </a:p>
          <a:p>
            <a:r>
              <a:rPr lang="en-US" sz="2200" b="1">
                <a:solidFill>
                  <a:schemeClr val="bg1"/>
                </a:solidFill>
                <a:effectLst/>
              </a:rPr>
              <a:t>Virus de macro </a:t>
            </a:r>
            <a:r>
              <a:rPr lang="en-US" sz="2200">
                <a:solidFill>
                  <a:schemeClr val="bg1"/>
                </a:solidFill>
                <a:effectLst/>
              </a:rPr>
              <a:t>: présent dans les documents word par exemple </a:t>
            </a:r>
          </a:p>
          <a:p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3812026-3FC6-44DA-94EF-3B8164049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collage of computer devices&#10;&#10;Description automatically generated">
            <a:extLst>
              <a:ext uri="{FF2B5EF4-FFF2-40B4-BE49-F238E27FC236}">
                <a16:creationId xmlns:a16="http://schemas.microsoft.com/office/drawing/2014/main" id="{3D58F9AF-F362-65A7-1277-0ED4E2736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854073" y="2923953"/>
            <a:ext cx="3454390" cy="3454390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pic>
        <p:nvPicPr>
          <p:cNvPr id="5" name="Picture 4" descr="A computer screen with virus and a skull&#10;&#10;Description automatically generated">
            <a:extLst>
              <a:ext uri="{FF2B5EF4-FFF2-40B4-BE49-F238E27FC236}">
                <a16:creationId xmlns:a16="http://schemas.microsoft.com/office/drawing/2014/main" id="{F8A32710-F847-0150-4EB0-89DE126FE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-5"/>
          <a:stretch/>
        </p:blipFill>
        <p:spPr>
          <a:xfrm>
            <a:off x="8444193" y="156675"/>
            <a:ext cx="2952748" cy="2952748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3178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EAF3D-DB7C-B2B3-E89F-3896998B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Développement</a:t>
            </a:r>
            <a:r>
              <a:rPr lang="en-US" sz="2400" dirty="0">
                <a:solidFill>
                  <a:schemeClr val="bg1"/>
                </a:solidFill>
              </a:rPr>
              <a:t> sur le </a:t>
            </a:r>
            <a:r>
              <a:rPr lang="en-US" sz="2400" dirty="0" err="1">
                <a:solidFill>
                  <a:schemeClr val="bg1"/>
                </a:solidFill>
              </a:rPr>
              <a:t>fonctionnement</a:t>
            </a:r>
            <a:r>
              <a:rPr lang="en-US" sz="2400" dirty="0">
                <a:solidFill>
                  <a:schemeClr val="bg1"/>
                </a:solidFill>
              </a:rPr>
              <a:t> d’un cheval de </a:t>
            </a:r>
            <a:r>
              <a:rPr lang="en-US" sz="2400" dirty="0" err="1">
                <a:solidFill>
                  <a:schemeClr val="bg1"/>
                </a:solidFill>
              </a:rPr>
              <a:t>troie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 descr="A horse chained to a computer&#10;&#10;Description automatically generated">
            <a:extLst>
              <a:ext uri="{FF2B5EF4-FFF2-40B4-BE49-F238E27FC236}">
                <a16:creationId xmlns:a16="http://schemas.microsoft.com/office/drawing/2014/main" id="{2F8A4C28-C2E7-4A1B-C29A-AB8608E29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74829-FBE1-54F2-9D41-508559986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b="1" i="0" u="none" strike="noStrike" dirty="0">
                <a:solidFill>
                  <a:schemeClr val="bg1"/>
                </a:solidFill>
                <a:effectLst/>
              </a:rPr>
              <a:t>Les </a:t>
            </a:r>
            <a:r>
              <a:rPr lang="en-US" sz="1500" b="1" i="0" u="none" strike="noStrike" dirty="0" err="1">
                <a:solidFill>
                  <a:schemeClr val="bg1"/>
                </a:solidFill>
                <a:effectLst/>
              </a:rPr>
              <a:t>conséquences</a:t>
            </a:r>
            <a:r>
              <a:rPr lang="en-US" sz="15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1" i="0" u="none" strike="noStrike" dirty="0" err="1">
                <a:solidFill>
                  <a:schemeClr val="bg1"/>
                </a:solidFill>
                <a:effectLst/>
              </a:rPr>
              <a:t>d'une</a:t>
            </a:r>
            <a:r>
              <a:rPr lang="en-US" sz="1500" b="1" i="0" u="none" strike="noStrike" dirty="0">
                <a:solidFill>
                  <a:schemeClr val="bg1"/>
                </a:solidFill>
                <a:effectLst/>
              </a:rPr>
              <a:t> infection</a:t>
            </a:r>
          </a:p>
          <a:p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Les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conséquences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d'une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infection par un cheval de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Troie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peuvent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être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graves. Les pirates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informatiques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peuvent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utiliser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le cheval de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Troie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pour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voler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des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informations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personnelles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telles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que des mots de passe et des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numéros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de carte de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crédit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.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Ils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peuvent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également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utiliser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le cheval de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Troie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pour prendre le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contrôle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l'ordinateur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infecté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et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l'utiliser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pour des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activités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malveillantes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telles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que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l'envoi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de spam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ou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l'attaque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d'autres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ordinateurs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r>
              <a:rPr lang="en-US" sz="1500" b="1" i="0" u="none" strike="noStrike" dirty="0">
                <a:solidFill>
                  <a:schemeClr val="bg1"/>
                </a:solidFill>
                <a:effectLst/>
              </a:rPr>
              <a:t>Comment se </a:t>
            </a:r>
            <a:r>
              <a:rPr lang="en-US" sz="1500" b="1" i="0" u="none" strike="noStrike" dirty="0" err="1">
                <a:solidFill>
                  <a:schemeClr val="bg1"/>
                </a:solidFill>
                <a:effectLst/>
              </a:rPr>
              <a:t>propage</a:t>
            </a:r>
            <a:r>
              <a:rPr lang="en-US" sz="1500" b="1" i="0" u="none" strike="noStrike" dirty="0">
                <a:solidFill>
                  <a:schemeClr val="bg1"/>
                </a:solidFill>
                <a:effectLst/>
              </a:rPr>
              <a:t>-t-il ?</a:t>
            </a:r>
          </a:p>
          <a:p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Les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chevaux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Troie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peuvent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être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téléchargés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sur un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ordinateur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différentes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manières,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notamment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via des e-mails de phishing, des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téléchargements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logiciels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piratés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ou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des sites Web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malveillants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.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Ils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peuvent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également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être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introduits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sur un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ordinateur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via des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périphériques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de stockage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tels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que des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clés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USB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ou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des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disques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durs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500" b="0" i="0" u="none" strike="noStrike" dirty="0" err="1">
                <a:solidFill>
                  <a:schemeClr val="bg1"/>
                </a:solidFill>
                <a:effectLst/>
              </a:rPr>
              <a:t>externes</a:t>
            </a:r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grpSp>
        <p:nvGrpSpPr>
          <p:cNvPr id="1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82881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C8E6B-7DBB-0492-8DE4-4BA2FA4D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Recherches</a:t>
            </a:r>
            <a:r>
              <a:rPr lang="en-US" sz="3400" dirty="0">
                <a:solidFill>
                  <a:schemeClr val="bg1"/>
                </a:solidFill>
              </a:rPr>
              <a:t> plus </a:t>
            </a:r>
            <a:r>
              <a:rPr lang="en-US" sz="3400" dirty="0" err="1">
                <a:solidFill>
                  <a:schemeClr val="bg1"/>
                </a:solidFill>
              </a:rPr>
              <a:t>approfondie</a:t>
            </a:r>
            <a:r>
              <a:rPr lang="en-US" sz="3400" dirty="0">
                <a:solidFill>
                  <a:schemeClr val="bg1"/>
                </a:solidFill>
              </a:rPr>
              <a:t> sur les spywares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C9977-AB46-B9BE-8CE0-1BB1DA6F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6520" y="1747592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1" i="0" u="none" strike="noStrike" dirty="0" err="1">
                <a:solidFill>
                  <a:schemeClr val="bg1"/>
                </a:solidFill>
                <a:effectLst/>
              </a:rPr>
              <a:t>Composants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</a:rPr>
              <a:t> des Spywares</a:t>
            </a:r>
            <a:endParaRPr lang="en-US" sz="14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Collecte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d'informations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discrète</a:t>
            </a:r>
            <a:endParaRPr lang="en-US" sz="14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Transmission des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données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à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des tiers non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autorisés</a:t>
            </a:r>
            <a:endParaRPr lang="en-US" sz="14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400" b="1" i="0" u="none" strike="noStrike" dirty="0" err="1">
                <a:solidFill>
                  <a:schemeClr val="bg1"/>
                </a:solidFill>
                <a:effectLst/>
              </a:rPr>
              <a:t>Méthodes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1" i="0" u="none" strike="noStrike" dirty="0" err="1">
                <a:solidFill>
                  <a:schemeClr val="bg1"/>
                </a:solidFill>
                <a:effectLst/>
              </a:rPr>
              <a:t>d'Infiltration</a:t>
            </a:r>
            <a:endParaRPr lang="en-US" sz="14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Téléchargements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logiciels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suspects</a:t>
            </a:r>
          </a:p>
          <a:p>
            <a:pPr marL="742950" lvl="1"/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Pièces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jointes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courrier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électronique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malveillantes</a:t>
            </a:r>
            <a:endParaRPr lang="en-US" sz="14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400" b="1" i="0" u="none" strike="noStrike" dirty="0" err="1">
                <a:solidFill>
                  <a:schemeClr val="bg1"/>
                </a:solidFill>
                <a:effectLst/>
              </a:rPr>
              <a:t>Comportements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1" i="0" u="none" strike="noStrike" dirty="0" err="1">
                <a:solidFill>
                  <a:schemeClr val="bg1"/>
                </a:solidFill>
                <a:effectLst/>
              </a:rPr>
              <a:t>Cachés</a:t>
            </a:r>
            <a:endParaRPr lang="en-US" sz="14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Fonctionnement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arrière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-plan sans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consentement</a:t>
            </a:r>
            <a:endParaRPr lang="en-US" sz="14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Détection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difficile par les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utilisateurs</a:t>
            </a:r>
            <a:endParaRPr lang="en-US" sz="14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400" b="1" i="0" u="none" strike="noStrike" dirty="0" err="1">
                <a:solidFill>
                  <a:schemeClr val="bg1"/>
                </a:solidFill>
                <a:effectLst/>
              </a:rPr>
              <a:t>Risques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1" i="0" u="none" strike="noStrike" dirty="0" err="1">
                <a:solidFill>
                  <a:schemeClr val="bg1"/>
                </a:solidFill>
                <a:effectLst/>
              </a:rPr>
              <a:t>Associés</a:t>
            </a:r>
            <a:endParaRPr lang="en-US" sz="14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Vol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d'identité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et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d'informations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personnelles</a:t>
            </a:r>
            <a:endParaRPr lang="en-US" sz="14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Attaques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ciblées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</a:rPr>
              <a:t> et compromission de la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</a:rPr>
              <a:t>sécurité</a:t>
            </a:r>
            <a:endParaRPr lang="en-US" sz="1400" b="0" i="0" u="none" strike="noStrike" dirty="0">
              <a:solidFill>
                <a:schemeClr val="bg1"/>
              </a:solidFill>
              <a:effectLst/>
            </a:endParaRPr>
          </a:p>
          <a:p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17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5" name="Picture 4" descr="A cartoon of a person holding an object&#10;&#10;Description automatically generated">
            <a:extLst>
              <a:ext uri="{FF2B5EF4-FFF2-40B4-BE49-F238E27FC236}">
                <a16:creationId xmlns:a16="http://schemas.microsoft.com/office/drawing/2014/main" id="{466D2705-F8D9-3CD8-C6BC-891748653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99" r="4" b="4"/>
          <a:stretch/>
        </p:blipFill>
        <p:spPr>
          <a:xfrm>
            <a:off x="7253021" y="1820334"/>
            <a:ext cx="3555043" cy="32173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25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575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F624E-62F0-BFC3-A19E-20E0CAE0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Précision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sur le vol de </a:t>
            </a: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spywares.</a:t>
            </a: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52D7FCC1-2D52-49CE-A986-EE6E0CA64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" name="Graphic 212">
            <a:extLst>
              <a:ext uri="{FF2B5EF4-FFF2-40B4-BE49-F238E27FC236}">
                <a16:creationId xmlns:a16="http://schemas.microsoft.com/office/drawing/2014/main" id="{28C3CACD-E5A7-4AAC-AE47-75CF7D30F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3AD57-5B87-2929-50AA-9EEC653C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6520" y="1747592"/>
            <a:ext cx="5217173" cy="435133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</a:rPr>
              <a:t>Nature du Vol de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</a:rPr>
              <a:t>Données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Extraction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discrète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d'informations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sensibles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Compromission de la vie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privée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des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utilisateurs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800" b="1" i="0" u="none" strike="noStrike" dirty="0">
                <a:solidFill>
                  <a:schemeClr val="bg1"/>
                </a:solidFill>
                <a:effectLst/>
              </a:rPr>
              <a:t>Types de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</a:rPr>
              <a:t>Données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</a:rPr>
              <a:t>Visées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Informations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personnelles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noms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,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adresses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, etc.)</a:t>
            </a:r>
          </a:p>
          <a:p>
            <a:pPr marL="742950" lvl="1"/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Identifiants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connexion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et mots de passe</a:t>
            </a:r>
          </a:p>
          <a:p>
            <a:pPr marL="742950" lvl="1"/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Historique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de navigation et habitudes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ligne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800" b="1" i="0" u="none" strike="noStrike" dirty="0" err="1">
                <a:solidFill>
                  <a:schemeClr val="bg1"/>
                </a:solidFill>
                <a:effectLst/>
              </a:rPr>
              <a:t>Méthodes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</a:rPr>
              <a:t>Collecte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Enregistrement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de frappes (keylogging)</a:t>
            </a:r>
          </a:p>
          <a:p>
            <a:pPr marL="742950" lvl="1"/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Capture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d'écran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à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des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intervalles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réguliers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Accès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non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autorisé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aux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fichiers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et dossiers</a:t>
            </a:r>
          </a:p>
          <a:p>
            <a:r>
              <a:rPr lang="en-US" sz="1800" b="1" i="0" u="none" strike="noStrike" dirty="0" err="1">
                <a:solidFill>
                  <a:schemeClr val="bg1"/>
                </a:solidFill>
                <a:effectLst/>
              </a:rPr>
              <a:t>Risques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</a:rPr>
              <a:t> pour les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</a:rPr>
              <a:t>Utilisateurs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Possibilité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de chantage</a:t>
            </a:r>
          </a:p>
          <a:p>
            <a:pPr marL="742950" lvl="1"/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Utilisation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frauduleuse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des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informations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volées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800" b="1" i="0" u="none" strike="noStrike" dirty="0" err="1">
                <a:solidFill>
                  <a:schemeClr val="bg1"/>
                </a:solidFill>
                <a:effectLst/>
              </a:rPr>
              <a:t>Conséquences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</a:rPr>
              <a:t> sur la </a:t>
            </a:r>
            <a:r>
              <a:rPr lang="en-US" sz="1800" b="1" i="0" u="none" strike="noStrike" dirty="0" err="1">
                <a:solidFill>
                  <a:schemeClr val="bg1"/>
                </a:solidFill>
                <a:effectLst/>
              </a:rPr>
              <a:t>Sécurité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Vulnérabilité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accrue aux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attaques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et aux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fraudes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Risque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de compromission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d'autres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comptes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</a:rPr>
              <a:t>ligne</a:t>
            </a:r>
            <a:endParaRPr lang="en-US" sz="1800" b="0" i="0" u="none" strike="noStrike" dirty="0">
              <a:solidFill>
                <a:schemeClr val="bg1"/>
              </a:solidFill>
              <a:effectLst/>
            </a:endParaRP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35C15A-135A-4FD3-BA11-A046CFA3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26111"/>
            <a:ext cx="1598829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17" name="Graphic 190">
              <a:extLst>
                <a:ext uri="{FF2B5EF4-FFF2-40B4-BE49-F238E27FC236}">
                  <a16:creationId xmlns:a16="http://schemas.microsoft.com/office/drawing/2014/main" id="{61E65A99-85A2-448D-AA1F-7690BD01A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127EC05-3250-408F-8F9F-A73F8B9B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D9B8D4-23BB-4CD2-A0FF-95423AFE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aphic 190">
              <a:extLst>
                <a:ext uri="{FF2B5EF4-FFF2-40B4-BE49-F238E27FC236}">
                  <a16:creationId xmlns:a16="http://schemas.microsoft.com/office/drawing/2014/main" id="{91DC38B0-ED19-4BAC-A009-485461F23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A2C10C3-E625-41E2-8047-2AE4A87F3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F0340A9-BD8A-4ABB-9AC1-7A14DF22E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5" name="Picture 4" descr="A person wearing a helmet and using a keyboard&#10;&#10;Description automatically generated">
            <a:extLst>
              <a:ext uri="{FF2B5EF4-FFF2-40B4-BE49-F238E27FC236}">
                <a16:creationId xmlns:a16="http://schemas.microsoft.com/office/drawing/2014/main" id="{6B3619FE-00E0-FFE3-F5ED-57864777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876" y="1820334"/>
            <a:ext cx="3217333" cy="32173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3AF83E4-4DE2-499C-9F36-0279E7E4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52524"/>
            <a:ext cx="1443404" cy="1443428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25" name="Graphic 4">
              <a:extLst>
                <a:ext uri="{FF2B5EF4-FFF2-40B4-BE49-F238E27FC236}">
                  <a16:creationId xmlns:a16="http://schemas.microsoft.com/office/drawing/2014/main" id="{0B09EB4D-4323-43F4-9970-42885A83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BA9C6284-1137-47FE-9471-23CA82494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00A6D3C-23F9-41D9-B891-14D8E2E98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8F8D96F5-1ED7-4891-8D8B-A24E72DA7C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9A3A72-EC37-423D-B309-A6487A86C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BE630AB-13C0-44A2-80CA-C07483E93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7768337-3D65-4FE5-8E1A-D79219E0A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68E4331-550E-4929-ACE8-D2ED2D6EA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68D8817-CAEE-45BB-820E-A67C68D48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50A8C31-0139-4ABD-967A-139738E88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855AEE1-1C1C-4832-8B4C-042F59E02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41C5A32-BD0A-4457-9CF7-97467FA2B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93C14A20-2E3C-49F8-AF55-C384FEB95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DB167719-0D82-4ABF-9BC8-B073A8474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60582DE-E250-4561-9298-E4FADEB9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820B635A-6E81-4D8A-98A3-141E57A6F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909A0ED-D070-4792-A2EE-CCEB6BA63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619A19C-3B55-4085-8668-458999628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7D16772-2B59-486E-BE47-65D591C08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D6A06B8-1E4A-497F-B977-F78E5D7D0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5BC53AD-5249-4FB1-AB74-3F71AAEB5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6F8561A-874A-48BB-BCC2-07F002ED4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A6B1B8F-9695-447F-BF2F-9010D40A0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454192F9-26C5-4212-BA60-CADA662AF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FBDA013-4858-422E-AE7A-614BF71FB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2BA261C-0C75-431D-9FD5-2C3AA241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F8709D9-2655-4A39-9228-BCFCBF412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9653F80B-5CF7-45EF-889B-FD0AAF483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2A1DA86A-7442-4897-88A4-EDD18A01C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9623279-A4CE-49AC-B5FA-CD224324B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B9D8B4D-1BE5-4CD9-A592-D0D3D7691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69A47A3-F5B7-4BF0-B920-21A62F96F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E5DCDE9-48A4-41BA-987D-CC72C62B3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F51F840-3DBF-444E-BC79-718416C51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DFD2B64-98D0-4E59-AE1F-693872F36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F09CB65-8B7E-426C-A3FE-DD20196FC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43149294-A5BC-4E62-A167-3CD55E05B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DB99FCDF-C9A0-40F7-ABDE-7247B2238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CE59751-EC07-43C1-A5F5-AF5D30EBB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4573CCF2-67F2-4BD1-A01C-1D064B908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1C60C662-612D-485A-A50D-E938C6E49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0048F63C-A2BB-4D89-9649-91EC2045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1C29F96C-43D4-4F0F-A76D-4CED9C61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B660107F-776B-455F-AC78-225F21B81D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B1DB332-7265-477D-9A04-EDB3799DE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EBBEFE2D-1654-40D8-A838-45728A168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190211E2-64DF-4171-811B-B8A0CD87B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5F7CDCE8-8B48-4859-BDFE-FCB7BC6F5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B770A8C4-614E-4295-A937-718CC61B2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699ADB6-675C-44B0-B96E-EDD7AC1F9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4875E98-2AA1-4001-90EA-2F3D9E017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5BEC7219-356F-4141-B57B-8BCD85BF7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64D4AAB-BB2C-4A77-BB45-94EEC66CD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CE9CF29A-81CA-4A03-8B04-55F566882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2FEFF22-7798-4730-9C0B-EC7EAFCD0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0149276-D167-4D2B-93F1-FD2958302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7DC22D5-A39C-4789-A952-D8914887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7BA51EF1-15F0-4193-AB83-F8C8A64D6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3FB75ADB-F020-4C56-91C6-9AB46298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BCE5CDF-BBF6-4E67-8CCE-9482D7EB4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138BABC-E51C-4F80-972E-CF44385C1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6B0C850-272E-4B08-8779-B872DCAA3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EEE54AF-B9C2-494D-9E02-2F67FEF7A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D21349A4-F7C9-492C-A658-EA9F7538B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D88D1ED8-AC07-4621-9933-E10CE6122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FD21FCD-1DA9-45C2-9AB5-548EE0E6E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8BDD8CA-1442-470F-A5D3-FC8A87A1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3B8DF094-690E-4C13-8284-7A7C97441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FE0B926C-A114-444D-BA51-FECE28B03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0BDE6CC-5F54-4752-ACC4-E3BCF2BEE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6E28F857-CCD8-4222-84C0-A0B415E7B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D2687E0-0214-44E6-8BB1-34F6B7BA8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236AA-FC17-487E-83B1-D71BCB2A8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623384AA-72EF-4BCF-9137-194440583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BD81D1B-2270-4FBE-B437-F0DBB8DD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6411E268-F8CA-4C78-82ED-DDCF28B0B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D48F8732-5205-4843-A2EB-3E0EB18F9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C5966DA-8E1A-43FF-A1A4-C6879B456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E3BEFD3E-662F-4B38-859E-093A14241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6C52F63-F17B-4356-A3AE-9707D93D2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5706A28-0822-4064-AD3E-2A1F4E1C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348A813F-1672-44DB-A207-F3494E7C2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FC8AEBA-4BD5-4BB0-B004-A8B06B6A4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1ED8D8F-0325-426C-9257-1A5048211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0FF054DF-85C2-466A-9D64-EB6D95AA8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D01FA60-E77D-41EE-8228-CFB979E3D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AC8D6F02-E0C8-4EF5-9D41-E75C16C16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D111AAF-4EE4-4A89-84D2-4201F035D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E8F4C133-3F54-4715-A7D6-4261B9A99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0BAA2E6B-E393-45EA-8AE6-A775AA69C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DB4F953-9FE8-4B8D-A62B-CB20A7037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9D918AF2-85FB-436F-99DB-622B07664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F078C58-0893-4D64-B685-BCB70CAC6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EDA3784-7618-477C-A8B0-36FA393D6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0AC49727-CA00-439E-82D4-B446B7896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6B67B441-65C8-4A53-968B-C56CB4086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94CEDDB5-CC85-4A9E-A73C-85D7B714F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80BF7883-770D-4CA2-BE01-C5F4B102B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7DF07BC6-9560-430C-86FA-AFA6F7DF0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9B085920-7744-44C8-AF91-D2F16C9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2308C0A-08FC-4AAA-87B2-1E57033E4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AB727BDA-993C-4BB5-8CED-8D50C55F7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BB192D1-56DC-4342-911C-7D80A9084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337ADC5A-E225-4E91-B940-2DD15330E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0D170CF5-349D-4588-8AD3-373D47A4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297A6982-5B80-4376-A9D2-C11E9B084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0B14F779-546D-4011-8459-2E8E34C5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5AE6943-22C6-405D-A071-F8EC29DAB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2464DBFD-1DA1-456F-8427-CF66CD4C8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C9CA1114-00C4-448B-BF9A-9D70C709B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101A885-A4A8-4AFE-9905-E510D58C8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61E165D-4826-43AD-AD75-1C965A71A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C1F2231A-5945-44AF-95E4-6D14529C8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998F14A-698C-4220-92B8-2EC10C356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496E0BBF-D595-4DAE-91C6-4EB179C69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E31F1BC0-CB0A-4386-BE5E-7972AFB05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B1575BDE-4CFA-4FAD-9F64-692A6DBFF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9D32D2E3-5D5B-4751-A477-A26860AC17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2009233-25F1-4029-B170-318CBBA00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CBFA5E5-8384-4D58-BD73-BA36E23E8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3ACBBAC3-185E-4C28-81AB-C9BE2A88D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25AF996-F3FB-4AF2-B954-BDF79069E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E10B0127-17D3-4B62-8708-9558A7945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36A9D1B-B750-446F-99FF-E3280E32A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078DB92-DE53-4BEC-BBD4-B5966EAA1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7334AD7D-F850-4E92-89F9-49EE6E3AA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14D983A3-96A9-4BB8-90D5-93B0E625F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43A1FFE3-BB5F-4455-B23F-DA56AE79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C34E69E0-4115-4CAA-86FB-1D5A8830D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E5707C7C-BEB2-4920-9D44-8AF218FFB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95D2E5E-6D1E-43FC-A231-E28A08296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DB511D52-FE0D-4F8D-AC2F-6806904C6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E4D31CC7-D38B-4566-A6F9-5CB84EEAA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8116577-FA2A-434D-83D4-213A1497D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02288414-AA9B-4065-A506-AE5ED2ABC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92EAF5E5-70A0-4FE6-B906-6BCF9C49F7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3DA12971-2CD2-4DE8-8B05-8B11B5614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B9486073-CABC-45A3-B442-5959E5CE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EEB7953-85A2-4391-931C-CE88AC053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1BF2EBC9-4A08-4A35-8C75-15E51BA0A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686BEF1-7F1A-40F6-BC3F-24221ACEC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D2D2281-DA3F-41A6-B56E-2EE507826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B1EBA419-056B-478C-A25C-B349F4DDD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3DE38383-61B3-4E4E-B781-1C7DA04D6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62AD048-154B-4830-A46F-263BA35AA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36A730F-15EE-440C-84B5-0541AE954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31AF286F-6D0E-447F-B4D1-24729E0D6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36F64061-98E4-477D-BABF-CC6BA8D67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1C601616-D38B-4ED2-BD55-F5AEA36AB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E0593B16-48EE-41A8-B4AF-E03A74CBB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26B2406B-8A3A-4381-8D69-1178F16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F1F792D-BA16-4D8F-99C3-E5E6959A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AA77D5AF-6FFE-4577-BC40-BA1902307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08F16A01-2EE8-4E4F-83CD-2000577D1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18ACB7FF-8D64-44A2-8571-7DB441D97E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E15E0D81-20B6-4D4C-9B7C-4D5A01B6A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F687395-0ADA-4504-B6D0-D55493AB6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94D99C3F-4701-403D-A69E-EE345B0E4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0C6D9CF1-A535-4742-B2CF-B61ADC55E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9EB265F-CF4E-4485-88F1-AE3CE1BE3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9B354D37-6517-4AF4-8195-9A7B43D2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2A3087FA-3C5B-4898-9FE2-633DAA0B7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8D7AB32-147E-4110-ABBE-7F1FB689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542ED17E-A6FC-4BC6-B7FE-EF9BC5B15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4610CFBC-B173-4CBE-BBD7-7E859FCAB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7578019C-8AAF-4A81-84C4-155EB43FA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46936191-0661-4BD8-9A61-D00FAC97D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F7BC1D8F-F88B-4A19-B640-8DCC73992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47D77817-943A-4D8A-82EE-C309FC9FF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BF86E220-D031-40B7-B3A2-0C723E3A9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aphic 4">
              <a:extLst>
                <a:ext uri="{FF2B5EF4-FFF2-40B4-BE49-F238E27FC236}">
                  <a16:creationId xmlns:a16="http://schemas.microsoft.com/office/drawing/2014/main" id="{226E1D80-1BFB-4A13-8F3C-94D54398C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DCC1C21-CB11-4506-90E4-37DCD97AF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177170-8FD3-4752-B1DB-0186ADF9B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CAA5FB4-9073-4612-99F5-95E1C6D06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E021324-18DD-4114-8992-9652707C1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ECBC33B-D8EB-4804-9EA3-57C07B57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03927C7-0E45-4B61-844A-4A626FDF6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C6AF6E8-E748-47F7-B35C-567D5FBA6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EC671E5-B299-470C-9C7A-A50106E5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410EBDF-623D-41EF-82A4-9FB938A7B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6F866F8-B429-471B-9C2B-051BDCBAF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83B4FBD-06C8-4D5D-B0D9-755E4CD1A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E3FD149-0B2F-4DA0-9721-59B9FEE8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D26DB48-036E-4616-BA8B-C606A7B58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D6F6275-06AB-4316-B8C4-927E53487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E8CABF3-9C76-46A0-8DE9-F055C94A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1A12ED9-6299-4ABD-9827-DD52FE22B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0ADA37A-E396-4F92-AB19-D6994E0DD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A96001A-BD0F-4CF9-A22B-545ED4F8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D9ACB13-4C6C-4347-9F65-1309B33A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F17BE4A-72F8-4529-8558-E62103AEA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06708C3-D03F-4605-8C6F-AE8EDA08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520ADFA-68AE-4CE4-913A-F070A2817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C6C63AD-C87A-403E-ADB5-4EDD03443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370EAC6-89F0-4826-90D1-E55C33447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FB61DD4-AB7B-417A-AE96-B1D9CBAC1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4AD18D2-11BA-4192-9845-206C033F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5892E2D-483A-4C0A-87C7-6FFA2EB5E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4037ACD-005D-4907-942F-D565AF6C8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A8FD84E-39BE-456B-84C5-E03698AAC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2FC47C2-6EF5-4D17-8703-527F28609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D29BC8A-00E1-481E-8BA4-1AA7F4AA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AF6ABE5-726A-495B-A832-3851CB911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8E250A7-0600-440B-BEBC-61B2D4D7B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C36BEB1-881D-4496-AD7F-1CC4B46FA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71DFE25-AF37-409C-B032-5F47D7150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9AF97A7-FC44-49BF-ABD1-59DB48B89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939D792-9C64-48CF-8607-C7873A563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F69E48F-45D8-4A8A-A101-5DF775A53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E47C3F3-8AC5-414F-8E20-25DA306C5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09CB222-24C1-414A-B56E-EA3617D05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FC26844-A93E-4C55-8619-F58615B4A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A8BA8A-4848-4084-A841-501CECF28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4BC148C-3116-4C75-89DF-2BF348429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1F3F7CB-7B69-49A3-A09E-D2064883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8072F8C-2347-472F-9D9A-F5511BA40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22C76E0-8D4F-4788-9856-B1AB15B20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3A9EC23-E263-4098-AC45-E628E1A29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72211D0-3733-443C-999F-6CE736381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EC069AD-6364-4585-A8F1-931648A1B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9361719-49F1-40E3-9ABA-2FE9D7836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37F2D47-03EF-4AE6-ABB9-36506DF5A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554F257-3BD2-493C-A5F1-FCC2C64C3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D297D55-4523-4CE1-9A0F-3EA6B27F7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05D1D96-783B-407F-BF8C-B0773589E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5D03B3C-A55A-4738-A6FF-8F2DA5B99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41CE56E-C4C8-427A-9E82-C1EEF78E8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2359086-D108-47DE-B6EA-0BEE1835D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FA49818-F2EA-427C-B93C-15E320DA1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435C1E1-0D80-4B30-8CAC-C6EDE1DE7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0FCB137-01B0-4770-AFC3-003DF789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D03298B-8D34-487C-9DF0-DB9AC8307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698B28F-FFEF-44BA-B657-E59F80990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00A4B40-BCFB-46E4-AE4F-FCC5C6509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14CE6AE-7FAB-4A5D-8EA2-861CAF59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F0F3D4A-D39F-48EE-934D-C73834DC5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9B630BB-5848-4C72-9F5A-FC8EBE7A6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662A334-5814-480B-861F-17661B60F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C0FC730-550F-42A2-AE79-EEA30B11C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3054F4A-43DC-46A1-89D0-87DA8F31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F66EF36-2C9F-49B2-B972-1BA82C8F3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7955EF8-6501-4579-B85F-DE5C0815F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0BA4174-EBEB-40DA-8B1D-6A7851E38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0512C7C-98D6-45AD-8CA4-1BEB01262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16CB557-0CE9-4015-A920-C6766A066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EA7B3B4-3BF2-4B69-B300-5D86CCB0A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887DF00-5D34-4A8B-9A84-C40D33623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ADE921C-83B0-4521-916F-E7EC5CFDA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CEDA6FA-EB55-47AE-A005-BF546085C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DAC0C40-EF50-4632-B781-ACDAE95AF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82AAB43-E3D9-4272-8809-5F70B3020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8C7D300-E0BD-4C12-92B1-0801266F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CA3ED35-2344-4402-B61B-3932E6945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49146BF-06FF-41BB-BDD3-B80BABB3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93A6A5F-F75B-4BBC-AADC-A84DA758E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7B21059-EA9B-4329-968B-81F7966D2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FF9C99F-41B4-4789-934B-8BF03EA94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C180277F-7E18-4896-AE91-960B379D2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95FE437-DA37-44C9-B975-96C6DD9DE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2A5369E-5DB7-4854-BBEC-D043F3A5F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6B0D6D9-913A-4804-83B5-5A9858F57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9B4FACF-EF13-4EFA-86D3-D5B2B6703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7BD767A9-D2A3-4942-B654-34DDDFD60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C97F02F-13B9-4D7E-B916-BC8713CC0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9C0654B-0803-40FA-BF28-D8EA65F58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44F31B6-3657-4241-A94E-EEDBFF0C9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557624B-3CCB-43DA-998B-B1EC599C7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5B0CCD4-215D-456D-808C-F96ABB74D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E4E038E-23E6-43BE-9A3B-523A28DF7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686F1FD-4135-414B-8575-ED97CC8DB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6FBC8D5-B3FE-4E26-8B4F-5D5668A8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3A60C97-778A-4251-A66B-49769F0C2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CC04E3B-2AC3-4A7B-A425-DDABEA8AF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CEF7D0E1-459C-4A15-9F05-545F6430B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5797445-BFB3-4EB2-8B44-4BF2C9E91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27FB1FC-477D-45B3-82B0-0F4936469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94CF442-4FF2-41B3-8870-097DBAF46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24927C8-A42E-4B8D-84A4-50A58968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379CB96-0D3A-4582-8650-A909955BA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31F84F2-CE93-4841-9AA6-BC9E35579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1BED9D2-07EF-452E-AFA1-9A1E80AE2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C75A1A5-0A11-42EA-AF4E-FF5272125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275A1C7-FA96-4BBB-A7EF-A7ED02814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CA8B3B4-73BE-41D5-900B-42FBF6AA7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0264B0D-E150-4641-BBB1-58080670E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CC2D199-EF36-4077-A50C-D9FC99331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6DCCA13-7F75-46F9-97B3-A9DA4C217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6C76EEB-75A4-418F-9FE0-CC513BC3C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E952CEF-EC1B-4714-8900-D2DFAEF30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B899198-ADCC-4613-957B-7A40B17B1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581AF7F-95DB-4163-B608-C04A61FB9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5616F834-835A-42B4-B51B-5AD285E28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F598AFA-5F8F-4191-8881-1DE91BB2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623A080-F2C6-4664-B99C-99A9C287B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30E7091-D82F-490A-8F32-DE8745212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B340B39-E421-434F-AF1A-DAD7E7802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6C2ED568-9809-4A18-A06A-87018A98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A6C26F4B-6369-4557-B6D4-A1B448B12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42CEA830-FB77-4EA5-9BAB-64B6F500F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A9B88C-3ADF-40D8-9E9B-42439F852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C9DEE2F-0410-4B1A-BED8-D1371CE8B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A66E75A-959E-436D-B1F1-DBD1E460E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35526DB-3749-43FA-84BA-E73EE1D1D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6503C90B-19EF-4925-A08A-AE40956A2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98692DC-F401-45BC-ABC7-421F3391C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629B1A4-7BFC-4F45-9FAD-BB035C4E4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2F92592-AB8B-4732-BEE7-3E2B830E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C3644DC-02D1-43FF-8ED1-0ECBBA4B3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DC12AE3-E70C-4CD8-9A74-7567F99C4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E0DDE12-8B48-4D21-8863-06298ED8B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611F1DE-AF40-48FC-8A1E-0A175D439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4C2CAED-22FC-4450-8BBC-7811F7DF9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F89E6B45-A41C-4735-A7F5-E4EFD5DCF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4BFE35C-5487-42E8-AC30-01FC1E4F5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575E1A5-C3CB-4081-A394-36172B7DB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9C6DF24-803A-44A1-B29A-B90297D39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22A7B096-566C-4312-AF19-D9A3B6BC0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B429767-12DD-4020-BC3E-9944CF36F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F510776-417B-4B74-9082-ED3915450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EF51D3D-E951-49CE-BCE4-D444BEF6B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27BA73E-E784-4961-884D-F507DDE38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849019E-0178-4A1C-A5D8-DC3DFC572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B49676D-9D41-4B2D-8FF9-69AC31CFD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BDFE3E8-9647-4400-B019-8EDD4E688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EDD57B95-ED61-4561-9ADF-38126BADC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744F230-BFBA-41B0-9FE2-481D1EAFF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32022D3-12E0-4BC1-8085-D6CBF3CDD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D1AED37F-874A-4B21-A522-FEBCB38F4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BB466E2-3497-4A3B-8777-FAA0AAEE2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924D178-36E4-4E29-86E8-7716F3B4A7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D0DF84E5-BB3D-4120-8FD3-98ECDA31B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5B29635-10AC-481E-A2DE-80E9DE612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AB430CA-3259-463F-85F9-B6E180323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8EF18909-FC9F-4845-B1DC-027E82B21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FCE2389-D574-49C1-89EB-D8C730888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44B35A5-5216-45FC-8F0F-D80E383B4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70F10A-F708-41AA-A910-5C288B355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D73E13B-910B-40D2-B53F-6614C098B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8267FC95-0200-40B3-B043-D33BEA60D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F14022C-37CD-4CDD-ACD1-86161EF00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35728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with a shield on it&#10;&#10;Description automatically generated">
            <a:extLst>
              <a:ext uri="{FF2B5EF4-FFF2-40B4-BE49-F238E27FC236}">
                <a16:creationId xmlns:a16="http://schemas.microsoft.com/office/drawing/2014/main" id="{6829103C-E778-290C-E077-E571C5BEC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0" r="24949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DAB16-9951-17FA-5548-250F13BC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16" y="608395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Les </a:t>
            </a:r>
            <a:r>
              <a:rPr lang="en-US" sz="2800" dirty="0" err="1">
                <a:solidFill>
                  <a:schemeClr val="bg1"/>
                </a:solidFill>
              </a:rPr>
              <a:t>moyens</a:t>
            </a:r>
            <a:r>
              <a:rPr lang="en-US" sz="2800" dirty="0">
                <a:solidFill>
                  <a:schemeClr val="bg1"/>
                </a:solidFill>
              </a:rPr>
              <a:t> de protection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E655A-266B-680F-9AF7-52D70F583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316" y="1594884"/>
            <a:ext cx="11863682" cy="60711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Sources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d'Infection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Courantes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Téléchargements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fichiers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depuis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des sources non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fiables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Pièces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jointes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courrier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électronique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suspectes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Sites web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malveillants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Pratiques de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Sécurité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Fondamentales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Utilisation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d'un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logiciel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antivirus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à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jour</a:t>
            </a:r>
          </a:p>
          <a:p>
            <a:pPr marL="742950" lvl="1"/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Mises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à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jour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régulières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du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système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d'exploitation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et des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logiciels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Prudence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lors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du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téléchargement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et de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l'ouverture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fichiers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Sensibilisation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 aux Techniques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d'Ingénierie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Sociale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Ne pas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cliquer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sur des liens suspects</a:t>
            </a:r>
          </a:p>
          <a:p>
            <a:pPr marL="742950" lvl="1"/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Vérifier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l'authenticité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des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courriels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et des messages</a:t>
            </a:r>
          </a:p>
          <a:p>
            <a:pPr marL="742950" lvl="1"/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Éviter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de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fournir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des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informations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sensibles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ligne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Utilisation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 de Pare-feu et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d'Anti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-spywares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Configuration d'un pare-feu pour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bloquer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les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accès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non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autorisés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Installation et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utilisation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d'un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logiciel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anti-spyware</a:t>
            </a:r>
          </a:p>
          <a:p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Sauvegarde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Régulière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 des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Données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Pratique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essentielle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pour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minimiser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les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pertes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cas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d'infection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Stockage des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sauvegardes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dans des emplacements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sécurisés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Formation et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Sensibilisation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 des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Utilisateurs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Sessions de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sensibilisation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pour les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employés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Promotion de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bonnes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pratiques de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cybersécurité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Veille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Technologique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 et Mises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à</a:t>
            </a:r>
            <a:r>
              <a:rPr lang="en-US" sz="1050" b="1" i="0" u="none" strike="noStrike" dirty="0">
                <a:solidFill>
                  <a:schemeClr val="bg1"/>
                </a:solidFill>
                <a:effectLst/>
              </a:rPr>
              <a:t> Jour </a:t>
            </a:r>
            <a:r>
              <a:rPr lang="en-US" sz="1050" b="1" i="0" u="none" strike="noStrike" dirty="0" err="1">
                <a:solidFill>
                  <a:schemeClr val="bg1"/>
                </a:solidFill>
                <a:effectLst/>
              </a:rPr>
              <a:t>Constantes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Restez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informé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des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dernières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menaces et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vulnérabilités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  <a:p>
            <a:pPr marL="742950" lvl="1"/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Appliquer les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correctifs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et les mises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à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jour de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sécurité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1050" b="0" i="0" u="none" strike="noStrike" dirty="0" err="1">
                <a:solidFill>
                  <a:schemeClr val="bg1"/>
                </a:solidFill>
                <a:effectLst/>
              </a:rPr>
              <a:t>rapidement</a:t>
            </a:r>
            <a:endParaRPr lang="en-US" sz="1050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4011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727</Words>
  <Application>Microsoft Macintosh PowerPoint</Application>
  <PresentationFormat>Widescreen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-webkit-standard</vt:lpstr>
      <vt:lpstr>Arial</vt:lpstr>
      <vt:lpstr>Calibri</vt:lpstr>
      <vt:lpstr>Calibri Light</vt:lpstr>
      <vt:lpstr>LiberationSans</vt:lpstr>
      <vt:lpstr>Office Theme</vt:lpstr>
      <vt:lpstr>Les virus, les chevaux de Troie et spyware : comment s’en protéger ?</vt:lpstr>
      <vt:lpstr>Plan</vt:lpstr>
      <vt:lpstr>Définition des termes : virus, spyware et chevaux de Troie</vt:lpstr>
      <vt:lpstr>Explication sur le fonctionnement d’un virus</vt:lpstr>
      <vt:lpstr> Les types de virus les plus communs</vt:lpstr>
      <vt:lpstr> Développement sur le fonctionnement d’un cheval de troie.</vt:lpstr>
      <vt:lpstr> Recherches plus approfondie sur les spywares</vt:lpstr>
      <vt:lpstr> Précision sur le vol de données des spywares.</vt:lpstr>
      <vt:lpstr> Les moyens de protection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virus, les chevaux de Troie et spyware : comment s’en protéger ?</dc:title>
  <dc:creator>Hamed Alabri</dc:creator>
  <cp:lastModifiedBy>Hamed Alabri</cp:lastModifiedBy>
  <cp:revision>1</cp:revision>
  <dcterms:created xsi:type="dcterms:W3CDTF">2023-11-11T19:36:08Z</dcterms:created>
  <dcterms:modified xsi:type="dcterms:W3CDTF">2023-11-11T22:02:28Z</dcterms:modified>
</cp:coreProperties>
</file>